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2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5143500" type="screen16x9"/>
  <p:notesSz cx="6950075" cy="9236075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Roboto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hzrH00FzoF4w6FKahknxQifYGq8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3EE1777-583F-45BB-9E64-E98B6A435C9E}">
  <a:tblStyle styleId="{33EE1777-583F-45BB-9E64-E98B6A435C9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36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1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12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" name="Google Shape;183;p11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13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1aaabea7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600" cy="3463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71aaabea78_0_6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200" cy="41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14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1aaabea78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Google Shape;224;g71aaabea78_1_8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200" cy="41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15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28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be694e11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g6be694e112_0_2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6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7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p8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p9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10:notes"/>
          <p:cNvSpPr txBox="1">
            <a:spLocks noGrp="1"/>
          </p:cNvSpPr>
          <p:nvPr>
            <p:ph type="body" idx="1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7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17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7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7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7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7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17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26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26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6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6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6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Google Shape;76;p26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26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18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21" name="Google Shape;21;p18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8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8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8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8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Google Shape;26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19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31" name="Google Shape;31;p19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9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19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19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9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19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2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2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Google Shape;57;p2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2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4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Google Shape;61;p2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24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24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2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2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5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2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>
            <a:spLocks noGrp="1"/>
          </p:cNvSpPr>
          <p:nvPr>
            <p:ph type="ctrTitle"/>
          </p:nvPr>
        </p:nvSpPr>
        <p:spPr>
          <a:xfrm>
            <a:off x="0" y="1503038"/>
            <a:ext cx="9144000" cy="15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4500" b="1">
                <a:solidFill>
                  <a:srgbClr val="FFFF00"/>
                </a:solidFill>
              </a:rPr>
              <a:t>Intelligent Surveillance Solution </a:t>
            </a:r>
            <a:br>
              <a:rPr lang="en" sz="4500" b="1">
                <a:solidFill>
                  <a:srgbClr val="FFFF00"/>
                </a:solidFill>
              </a:rPr>
            </a:br>
            <a:r>
              <a:rPr lang="en" sz="4000" b="1">
                <a:solidFill>
                  <a:srgbClr val="FFFF00"/>
                </a:solidFill>
              </a:rPr>
              <a:t>for Suspected Abandon Objects</a:t>
            </a:r>
            <a:endParaRPr sz="4000" b="1">
              <a:solidFill>
                <a:srgbClr val="FFFF00"/>
              </a:solidFill>
            </a:endParaRPr>
          </a:p>
        </p:txBody>
      </p:sp>
      <p:sp>
        <p:nvSpPr>
          <p:cNvPr id="86" name="Google Shape;86;p1"/>
          <p:cNvSpPr txBox="1">
            <a:spLocks noGrp="1"/>
          </p:cNvSpPr>
          <p:nvPr>
            <p:ph type="subTitle" idx="1"/>
          </p:nvPr>
        </p:nvSpPr>
        <p:spPr>
          <a:xfrm>
            <a:off x="165100" y="3551600"/>
            <a:ext cx="3683100" cy="12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400" b="1">
                <a:solidFill>
                  <a:srgbClr val="92D050"/>
                </a:solidFill>
              </a:rPr>
              <a:t>Supervised</a:t>
            </a:r>
            <a:r>
              <a:rPr lang="en" sz="24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by</a:t>
            </a:r>
            <a:endParaRPr sz="24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400" b="1">
                <a:solidFill>
                  <a:srgbClr val="92D050"/>
                </a:solidFill>
              </a:rPr>
              <a:t>Daw Myat Thida Tun</a:t>
            </a:r>
            <a:endParaRPr sz="24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400" b="1">
                <a:solidFill>
                  <a:srgbClr val="92D050"/>
                </a:solidFill>
              </a:rPr>
              <a:t>Associate Prof. (YTU)</a:t>
            </a:r>
            <a:endParaRPr sz="24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2905200" y="2910300"/>
            <a:ext cx="4154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Date: 1</a:t>
            </a:r>
            <a:r>
              <a:rPr lang="en" sz="24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9</a:t>
            </a:r>
            <a:r>
              <a:rPr lang="en"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</a:t>
            </a:r>
            <a:r>
              <a:rPr lang="en" sz="24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" sz="2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-2019</a:t>
            </a:r>
            <a:endParaRPr sz="24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401" y="34962"/>
            <a:ext cx="829316" cy="1105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 descr="C:\Users\Dell\Documents\CEIT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37310" y="10882"/>
            <a:ext cx="1306688" cy="79248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0" y="-263959"/>
            <a:ext cx="9144000" cy="1472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66"/>
              </a:buClr>
              <a:buSzPts val="2000"/>
              <a:buFont typeface="Arial"/>
              <a:buNone/>
            </a:pPr>
            <a:r>
              <a:rPr lang="en" sz="2000" b="1" i="0" u="none" strike="noStrike" cap="none">
                <a:solidFill>
                  <a:srgbClr val="FFFF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YANGON TECHNOLOGICAL UNIVERSITY</a:t>
            </a:r>
            <a:br>
              <a:rPr lang="en" sz="2000" b="1" i="0" u="none" strike="noStrike" cap="none">
                <a:solidFill>
                  <a:srgbClr val="FFFF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2000" b="1" i="0" u="none" strike="noStrike" cap="none">
                <a:solidFill>
                  <a:srgbClr val="FFFF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ENGINEERING</a:t>
            </a:r>
            <a:br>
              <a:rPr lang="en" sz="2000" b="1" i="0" u="none" strike="noStrike" cap="none">
                <a:solidFill>
                  <a:srgbClr val="FFFF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2000" b="1" i="0" u="none" strike="noStrike" cap="none">
                <a:solidFill>
                  <a:srgbClr val="FFFF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</a:t>
            </a:r>
            <a:br>
              <a:rPr lang="en" sz="2000" b="1" i="0" u="none" strike="noStrike" cap="none">
                <a:solidFill>
                  <a:srgbClr val="FFFF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2000" b="1" i="0" u="none" strike="noStrike" cap="none">
                <a:solidFill>
                  <a:srgbClr val="FFFF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INFORMATION TECHNOLOGY</a:t>
            </a:r>
            <a:endParaRPr sz="2000" b="1" i="0" u="none" strike="noStrike" cap="none">
              <a:solidFill>
                <a:srgbClr val="FFFF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>
            <a:spLocks noGrp="1"/>
          </p:cNvSpPr>
          <p:nvPr>
            <p:ph type="subTitle" idx="1"/>
          </p:nvPr>
        </p:nvSpPr>
        <p:spPr>
          <a:xfrm>
            <a:off x="5130800" y="3551600"/>
            <a:ext cx="3683100" cy="12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4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Presented by</a:t>
            </a:r>
            <a:endParaRPr sz="24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4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Hsu Pyae Lwin</a:t>
            </a:r>
            <a:endParaRPr sz="24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2400" b="1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ME.CEIT - 3 (13th batch)</a:t>
            </a:r>
            <a:endParaRPr sz="2400" b="1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D3FA6-0697-45B9-BFD1-503F4F518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FBEC6-4542-47FA-8E36-6FB6BDCC84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To monitor the security of that area for keeping citizens safe.</a:t>
            </a:r>
          </a:p>
          <a:p>
            <a:r>
              <a:rPr lang="en-US" sz="2400" dirty="0"/>
              <a:t>To upgrade to a better living standard such as smart surveillance system</a:t>
            </a:r>
          </a:p>
          <a:p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351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System design</a:t>
            </a:r>
            <a:endParaRPr/>
          </a:p>
        </p:txBody>
      </p:sp>
      <p:sp>
        <p:nvSpPr>
          <p:cNvPr id="147" name="Google Shape;147;p12"/>
          <p:cNvSpPr/>
          <p:nvPr/>
        </p:nvSpPr>
        <p:spPr>
          <a:xfrm>
            <a:off x="7132950" y="955575"/>
            <a:ext cx="1630200" cy="462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Stationary obj classification (SVM)</a:t>
            </a:r>
            <a:endParaRPr sz="1000"/>
          </a:p>
        </p:txBody>
      </p:sp>
      <p:sp>
        <p:nvSpPr>
          <p:cNvPr id="148" name="Google Shape;148;p12"/>
          <p:cNvSpPr/>
          <p:nvPr/>
        </p:nvSpPr>
        <p:spPr>
          <a:xfrm>
            <a:off x="7063800" y="1792938"/>
            <a:ext cx="1768500" cy="521100"/>
          </a:xfrm>
          <a:prstGeom prst="parallelogram">
            <a:avLst>
              <a:gd name="adj" fmla="val 25000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Declared abandoned obj and alert by alarm</a:t>
            </a:r>
            <a:endParaRPr sz="1000"/>
          </a:p>
        </p:txBody>
      </p:sp>
      <p:sp>
        <p:nvSpPr>
          <p:cNvPr id="149" name="Google Shape;149;p12"/>
          <p:cNvSpPr/>
          <p:nvPr/>
        </p:nvSpPr>
        <p:spPr>
          <a:xfrm>
            <a:off x="7595550" y="2688525"/>
            <a:ext cx="705000" cy="385500"/>
          </a:xfrm>
          <a:prstGeom prst="flowChartTerminator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End</a:t>
            </a:r>
            <a:endParaRPr sz="1000"/>
          </a:p>
        </p:txBody>
      </p:sp>
      <p:sp>
        <p:nvSpPr>
          <p:cNvPr id="150" name="Google Shape;150;p12"/>
          <p:cNvSpPr txBox="1"/>
          <p:nvPr/>
        </p:nvSpPr>
        <p:spPr>
          <a:xfrm>
            <a:off x="6330300" y="877925"/>
            <a:ext cx="484500" cy="2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Yes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12"/>
          <p:cNvSpPr txBox="1"/>
          <p:nvPr/>
        </p:nvSpPr>
        <p:spPr>
          <a:xfrm>
            <a:off x="5184400" y="1680363"/>
            <a:ext cx="484500" cy="2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No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12"/>
          <p:cNvSpPr/>
          <p:nvPr/>
        </p:nvSpPr>
        <p:spPr>
          <a:xfrm>
            <a:off x="4371688" y="3271800"/>
            <a:ext cx="1630200" cy="462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Motion Object Tracking (Kalman Filter)</a:t>
            </a:r>
            <a:endParaRPr sz="1000"/>
          </a:p>
        </p:txBody>
      </p:sp>
      <p:sp>
        <p:nvSpPr>
          <p:cNvPr id="153" name="Google Shape;153;p12"/>
          <p:cNvSpPr/>
          <p:nvPr/>
        </p:nvSpPr>
        <p:spPr>
          <a:xfrm>
            <a:off x="4371688" y="793800"/>
            <a:ext cx="1630200" cy="771000"/>
          </a:xfrm>
          <a:prstGeom prst="diamond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stationary object &gt;120s?</a:t>
            </a:r>
            <a:endParaRPr sz="1000"/>
          </a:p>
        </p:txBody>
      </p:sp>
      <p:sp>
        <p:nvSpPr>
          <p:cNvPr id="154" name="Google Shape;154;p12"/>
          <p:cNvSpPr/>
          <p:nvPr/>
        </p:nvSpPr>
        <p:spPr>
          <a:xfrm>
            <a:off x="4381963" y="2005350"/>
            <a:ext cx="1630200" cy="771000"/>
          </a:xfrm>
          <a:prstGeom prst="diamond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moving object?</a:t>
            </a:r>
            <a:endParaRPr sz="1000"/>
          </a:p>
        </p:txBody>
      </p:sp>
      <p:sp>
        <p:nvSpPr>
          <p:cNvPr id="155" name="Google Shape;155;p12"/>
          <p:cNvSpPr txBox="1"/>
          <p:nvPr/>
        </p:nvSpPr>
        <p:spPr>
          <a:xfrm>
            <a:off x="6154050" y="2844925"/>
            <a:ext cx="484500" cy="2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Yes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2"/>
          <p:cNvSpPr txBox="1"/>
          <p:nvPr/>
        </p:nvSpPr>
        <p:spPr>
          <a:xfrm>
            <a:off x="3853450" y="1553863"/>
            <a:ext cx="484500" cy="2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No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12"/>
          <p:cNvSpPr/>
          <p:nvPr/>
        </p:nvSpPr>
        <p:spPr>
          <a:xfrm>
            <a:off x="2302025" y="1465825"/>
            <a:ext cx="705000" cy="385500"/>
          </a:xfrm>
          <a:prstGeom prst="flowChartTerminator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Start</a:t>
            </a:r>
            <a:endParaRPr sz="1000"/>
          </a:p>
        </p:txBody>
      </p:sp>
      <p:sp>
        <p:nvSpPr>
          <p:cNvPr id="158" name="Google Shape;158;p12"/>
          <p:cNvSpPr/>
          <p:nvPr/>
        </p:nvSpPr>
        <p:spPr>
          <a:xfrm>
            <a:off x="2035025" y="2203725"/>
            <a:ext cx="1239000" cy="319500"/>
          </a:xfrm>
          <a:prstGeom prst="parallelogram">
            <a:avLst>
              <a:gd name="adj" fmla="val 25000"/>
            </a:avLst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Video Input</a:t>
            </a:r>
            <a:endParaRPr sz="1000"/>
          </a:p>
        </p:txBody>
      </p:sp>
      <p:sp>
        <p:nvSpPr>
          <p:cNvPr id="159" name="Google Shape;159;p12"/>
          <p:cNvSpPr/>
          <p:nvPr/>
        </p:nvSpPr>
        <p:spPr>
          <a:xfrm>
            <a:off x="2035025" y="2886525"/>
            <a:ext cx="1239000" cy="319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Converting RGB to Gray</a:t>
            </a:r>
            <a:endParaRPr sz="1000"/>
          </a:p>
        </p:txBody>
      </p:sp>
      <p:sp>
        <p:nvSpPr>
          <p:cNvPr id="160" name="Google Shape;160;p12"/>
          <p:cNvSpPr/>
          <p:nvPr/>
        </p:nvSpPr>
        <p:spPr>
          <a:xfrm>
            <a:off x="1817375" y="3569325"/>
            <a:ext cx="1630200" cy="319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Background Subtraction(GMM)</a:t>
            </a:r>
            <a:endParaRPr sz="1000"/>
          </a:p>
        </p:txBody>
      </p:sp>
      <p:sp>
        <p:nvSpPr>
          <p:cNvPr id="161" name="Google Shape;161;p12"/>
          <p:cNvSpPr/>
          <p:nvPr/>
        </p:nvSpPr>
        <p:spPr>
          <a:xfrm>
            <a:off x="1839425" y="4252125"/>
            <a:ext cx="1630200" cy="462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Assigning ROI regions </a:t>
            </a:r>
            <a:endParaRPr sz="1000"/>
          </a:p>
        </p:txBody>
      </p:sp>
      <p:sp>
        <p:nvSpPr>
          <p:cNvPr id="162" name="Google Shape;162;p12"/>
          <p:cNvSpPr/>
          <p:nvPr/>
        </p:nvSpPr>
        <p:spPr>
          <a:xfrm>
            <a:off x="4381975" y="4230213"/>
            <a:ext cx="1630200" cy="462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Image Refilling(Mophological operation)</a:t>
            </a:r>
            <a:endParaRPr sz="1000"/>
          </a:p>
        </p:txBody>
      </p:sp>
      <p:cxnSp>
        <p:nvCxnSpPr>
          <p:cNvPr id="163" name="Google Shape;163;p12"/>
          <p:cNvCxnSpPr>
            <a:stCxn id="157" idx="2"/>
            <a:endCxn id="158" idx="0"/>
          </p:cNvCxnSpPr>
          <p:nvPr/>
        </p:nvCxnSpPr>
        <p:spPr>
          <a:xfrm>
            <a:off x="2654525" y="1851325"/>
            <a:ext cx="0" cy="3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4" name="Google Shape;164;p12"/>
          <p:cNvCxnSpPr/>
          <p:nvPr/>
        </p:nvCxnSpPr>
        <p:spPr>
          <a:xfrm>
            <a:off x="2654525" y="2528625"/>
            <a:ext cx="0" cy="3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5" name="Google Shape;165;p12"/>
          <p:cNvCxnSpPr/>
          <p:nvPr/>
        </p:nvCxnSpPr>
        <p:spPr>
          <a:xfrm>
            <a:off x="2654525" y="3211425"/>
            <a:ext cx="0" cy="3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6" name="Google Shape;166;p12"/>
          <p:cNvCxnSpPr>
            <a:endCxn id="161" idx="0"/>
          </p:cNvCxnSpPr>
          <p:nvPr/>
        </p:nvCxnSpPr>
        <p:spPr>
          <a:xfrm>
            <a:off x="2654525" y="3888825"/>
            <a:ext cx="0" cy="36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7" name="Google Shape;167;p12"/>
          <p:cNvCxnSpPr>
            <a:stCxn id="161" idx="3"/>
          </p:cNvCxnSpPr>
          <p:nvPr/>
        </p:nvCxnSpPr>
        <p:spPr>
          <a:xfrm>
            <a:off x="3469625" y="4483575"/>
            <a:ext cx="925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8" name="Google Shape;168;p12"/>
          <p:cNvCxnSpPr>
            <a:stCxn id="162" idx="0"/>
            <a:endCxn id="152" idx="2"/>
          </p:cNvCxnSpPr>
          <p:nvPr/>
        </p:nvCxnSpPr>
        <p:spPr>
          <a:xfrm rot="10800000">
            <a:off x="5186875" y="3734613"/>
            <a:ext cx="10200" cy="49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9" name="Google Shape;169;p12"/>
          <p:cNvCxnSpPr>
            <a:endCxn id="154" idx="2"/>
          </p:cNvCxnSpPr>
          <p:nvPr/>
        </p:nvCxnSpPr>
        <p:spPr>
          <a:xfrm rot="10800000" flipH="1">
            <a:off x="5191963" y="2776350"/>
            <a:ext cx="5100" cy="51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0" name="Google Shape;170;p12"/>
          <p:cNvCxnSpPr>
            <a:endCxn id="153" idx="2"/>
          </p:cNvCxnSpPr>
          <p:nvPr/>
        </p:nvCxnSpPr>
        <p:spPr>
          <a:xfrm rot="10800000" flipH="1">
            <a:off x="5184388" y="1564800"/>
            <a:ext cx="2400" cy="4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1" name="Google Shape;171;p12"/>
          <p:cNvCxnSpPr>
            <a:stCxn id="154" idx="3"/>
          </p:cNvCxnSpPr>
          <p:nvPr/>
        </p:nvCxnSpPr>
        <p:spPr>
          <a:xfrm>
            <a:off x="6012163" y="2390850"/>
            <a:ext cx="189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" name="Google Shape;172;p12"/>
          <p:cNvCxnSpPr/>
          <p:nvPr/>
        </p:nvCxnSpPr>
        <p:spPr>
          <a:xfrm>
            <a:off x="6201250" y="2390975"/>
            <a:ext cx="0" cy="114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" name="Google Shape;173;p12"/>
          <p:cNvCxnSpPr/>
          <p:nvPr/>
        </p:nvCxnSpPr>
        <p:spPr>
          <a:xfrm rot="10800000">
            <a:off x="5979550" y="3508400"/>
            <a:ext cx="221700" cy="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4" name="Google Shape;174;p12"/>
          <p:cNvCxnSpPr/>
          <p:nvPr/>
        </p:nvCxnSpPr>
        <p:spPr>
          <a:xfrm>
            <a:off x="4182688" y="1179300"/>
            <a:ext cx="189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12"/>
          <p:cNvCxnSpPr/>
          <p:nvPr/>
        </p:nvCxnSpPr>
        <p:spPr>
          <a:xfrm>
            <a:off x="4183900" y="1179300"/>
            <a:ext cx="1800" cy="1200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12"/>
          <p:cNvCxnSpPr>
            <a:endCxn id="154" idx="1"/>
          </p:cNvCxnSpPr>
          <p:nvPr/>
        </p:nvCxnSpPr>
        <p:spPr>
          <a:xfrm>
            <a:off x="4185763" y="2390850"/>
            <a:ext cx="196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7" name="Google Shape;177;p12"/>
          <p:cNvCxnSpPr>
            <a:stCxn id="153" idx="3"/>
            <a:endCxn id="147" idx="1"/>
          </p:cNvCxnSpPr>
          <p:nvPr/>
        </p:nvCxnSpPr>
        <p:spPr>
          <a:xfrm>
            <a:off x="6001888" y="1179300"/>
            <a:ext cx="1131000" cy="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8" name="Google Shape;178;p12"/>
          <p:cNvCxnSpPr>
            <a:stCxn id="147" idx="2"/>
            <a:endCxn id="148" idx="0"/>
          </p:cNvCxnSpPr>
          <p:nvPr/>
        </p:nvCxnSpPr>
        <p:spPr>
          <a:xfrm>
            <a:off x="7948050" y="1418475"/>
            <a:ext cx="0" cy="37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9" name="Google Shape;179;p12"/>
          <p:cNvCxnSpPr>
            <a:stCxn id="148" idx="4"/>
            <a:endCxn id="149" idx="0"/>
          </p:cNvCxnSpPr>
          <p:nvPr/>
        </p:nvCxnSpPr>
        <p:spPr>
          <a:xfrm>
            <a:off x="7948050" y="2314038"/>
            <a:ext cx="0" cy="37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80" name="Google Shape;18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0400" y="3209625"/>
            <a:ext cx="2883600" cy="19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86" name="Google Shape;186;p11"/>
          <p:cNvSpPr txBox="1">
            <a:spLocks noGrp="1"/>
          </p:cNvSpPr>
          <p:nvPr>
            <p:ph type="body" idx="1"/>
          </p:nvPr>
        </p:nvSpPr>
        <p:spPr>
          <a:xfrm>
            <a:off x="786150" y="1263225"/>
            <a:ext cx="7430700" cy="3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Gaussian Mixture model for background subtraction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Morphological operation for image enhancement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Kalman filter for object tracking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Support vector machine for object classification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GMM Result for Background subtraction</a:t>
            </a:r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body" idx="1"/>
          </p:nvPr>
        </p:nvSpPr>
        <p:spPr>
          <a:xfrm>
            <a:off x="786150" y="1263225"/>
            <a:ext cx="7430700" cy="3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The colors of each background pixel are modeled by a mixture of K Gaussians.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several conditions such as, waving trees, rippling water, and illumination changes.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accuracy up to 97.9% from the IEEE 1062-922X 2013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950" y="1900525"/>
            <a:ext cx="3638550" cy="19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1aaabea78_0_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Kalman Filter Result for Object Tracking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199" name="Google Shape;199;g71aaabea78_0_6"/>
          <p:cNvSpPr txBox="1">
            <a:spLocks noGrp="1"/>
          </p:cNvSpPr>
          <p:nvPr>
            <p:ph type="body" idx="1"/>
          </p:nvPr>
        </p:nvSpPr>
        <p:spPr>
          <a:xfrm>
            <a:off x="782425" y="1017800"/>
            <a:ext cx="7423200" cy="3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efficient tracking of multiple moving objects under the confusing situations:</a:t>
            </a: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 inter-object occlusion, occlusion of the ocjects by background obstacles, splits and merges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0" name="Google Shape;200;g71aaabea78_0_6"/>
          <p:cNvPicPr preferRelativeResize="0"/>
          <p:nvPr/>
        </p:nvPicPr>
        <p:blipFill rotWithShape="1">
          <a:blip r:embed="rId3">
            <a:alphaModFix/>
          </a:blip>
          <a:srcRect l="20488" t="35780" r="16392" b="5118"/>
          <a:stretch/>
        </p:blipFill>
        <p:spPr>
          <a:xfrm>
            <a:off x="738350" y="885625"/>
            <a:ext cx="5749274" cy="30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4"/>
          <p:cNvSpPr txBox="1">
            <a:spLocks noGrp="1"/>
          </p:cNvSpPr>
          <p:nvPr>
            <p:ph type="title"/>
          </p:nvPr>
        </p:nvSpPr>
        <p:spPr>
          <a:xfrm>
            <a:off x="236425" y="2469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Results and Discussion</a:t>
            </a:r>
            <a:endParaRPr/>
          </a:p>
        </p:txBody>
      </p:sp>
      <p:pic>
        <p:nvPicPr>
          <p:cNvPr id="206" name="Google Shape;206;p14"/>
          <p:cNvPicPr preferRelativeResize="0"/>
          <p:nvPr/>
        </p:nvPicPr>
        <p:blipFill rotWithShape="1">
          <a:blip r:embed="rId3">
            <a:alphaModFix/>
          </a:blip>
          <a:srcRect l="20002" t="29455" r="16030" b="17028"/>
          <a:stretch/>
        </p:blipFill>
        <p:spPr>
          <a:xfrm>
            <a:off x="2676200" y="3826275"/>
            <a:ext cx="2788000" cy="131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4"/>
          <p:cNvPicPr preferRelativeResize="0"/>
          <p:nvPr/>
        </p:nvPicPr>
        <p:blipFill rotWithShape="1">
          <a:blip r:embed="rId4">
            <a:alphaModFix/>
          </a:blip>
          <a:srcRect l="12958" t="37182" r="24381" b="9131"/>
          <a:stretch/>
        </p:blipFill>
        <p:spPr>
          <a:xfrm>
            <a:off x="3300550" y="2258662"/>
            <a:ext cx="2722275" cy="131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4"/>
          <p:cNvPicPr preferRelativeResize="0"/>
          <p:nvPr/>
        </p:nvPicPr>
        <p:blipFill rotWithShape="1">
          <a:blip r:embed="rId5">
            <a:alphaModFix/>
          </a:blip>
          <a:srcRect l="21383" t="23524" r="13184" b="24302"/>
          <a:stretch/>
        </p:blipFill>
        <p:spPr>
          <a:xfrm>
            <a:off x="4235850" y="782450"/>
            <a:ext cx="2722275" cy="1225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4"/>
          <p:cNvPicPr preferRelativeResize="0"/>
          <p:nvPr/>
        </p:nvPicPr>
        <p:blipFill rotWithShape="1">
          <a:blip r:embed="rId6">
            <a:alphaModFix/>
          </a:blip>
          <a:srcRect l="9906" t="18783" r="9746" b="15009"/>
          <a:stretch/>
        </p:blipFill>
        <p:spPr>
          <a:xfrm>
            <a:off x="150925" y="933000"/>
            <a:ext cx="2722275" cy="1266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4"/>
          <p:cNvPicPr preferRelativeResize="0"/>
          <p:nvPr/>
        </p:nvPicPr>
        <p:blipFill rotWithShape="1">
          <a:blip r:embed="rId7">
            <a:alphaModFix/>
          </a:blip>
          <a:srcRect l="31265" t="21570" r="4574" b="26413"/>
          <a:stretch/>
        </p:blipFill>
        <p:spPr>
          <a:xfrm>
            <a:off x="6266911" y="3776075"/>
            <a:ext cx="2877090" cy="13172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1" name="Google Shape;211;p14"/>
          <p:cNvCxnSpPr>
            <a:stCxn id="209" idx="3"/>
            <a:endCxn id="208" idx="1"/>
          </p:cNvCxnSpPr>
          <p:nvPr/>
        </p:nvCxnSpPr>
        <p:spPr>
          <a:xfrm rot="10800000" flipH="1">
            <a:off x="2873200" y="1395339"/>
            <a:ext cx="1362600" cy="17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2" name="Google Shape;212;p14"/>
          <p:cNvCxnSpPr>
            <a:stCxn id="209" idx="3"/>
            <a:endCxn id="207" idx="0"/>
          </p:cNvCxnSpPr>
          <p:nvPr/>
        </p:nvCxnSpPr>
        <p:spPr>
          <a:xfrm>
            <a:off x="2873200" y="1566339"/>
            <a:ext cx="1788600" cy="69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3" name="Google Shape;213;p14"/>
          <p:cNvCxnSpPr>
            <a:stCxn id="207" idx="2"/>
            <a:endCxn id="206" idx="0"/>
          </p:cNvCxnSpPr>
          <p:nvPr/>
        </p:nvCxnSpPr>
        <p:spPr>
          <a:xfrm flipH="1">
            <a:off x="4070087" y="3575888"/>
            <a:ext cx="591600" cy="25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4" name="Google Shape;214;p14"/>
          <p:cNvCxnSpPr>
            <a:stCxn id="206" idx="3"/>
            <a:endCxn id="210" idx="1"/>
          </p:cNvCxnSpPr>
          <p:nvPr/>
        </p:nvCxnSpPr>
        <p:spPr>
          <a:xfrm rot="10800000" flipH="1">
            <a:off x="5464200" y="4434788"/>
            <a:ext cx="802800" cy="5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5" name="Google Shape;215;p14"/>
          <p:cNvSpPr txBox="1"/>
          <p:nvPr/>
        </p:nvSpPr>
        <p:spPr>
          <a:xfrm>
            <a:off x="3023775" y="1016150"/>
            <a:ext cx="8028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GMM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p14"/>
          <p:cNvSpPr txBox="1"/>
          <p:nvPr/>
        </p:nvSpPr>
        <p:spPr>
          <a:xfrm>
            <a:off x="765650" y="2371025"/>
            <a:ext cx="10788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Input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7188750" y="1028700"/>
            <a:ext cx="17313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background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6172600" y="2534125"/>
            <a:ext cx="13626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foreground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" name="Google Shape;219;p14"/>
          <p:cNvSpPr txBox="1"/>
          <p:nvPr/>
        </p:nvSpPr>
        <p:spPr>
          <a:xfrm>
            <a:off x="765650" y="4114800"/>
            <a:ext cx="21453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Image refilling(foreground)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5570425" y="3876450"/>
            <a:ext cx="552300" cy="10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Kalman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filter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7163650" y="3274275"/>
            <a:ext cx="15933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Motion object tracking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1aaabea78_1_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Future Development</a:t>
            </a:r>
            <a:endParaRPr/>
          </a:p>
        </p:txBody>
      </p:sp>
      <p:sp>
        <p:nvSpPr>
          <p:cNvPr id="227" name="Google Shape;227;g71aaabea78_1_8"/>
          <p:cNvSpPr txBox="1">
            <a:spLocks noGrp="1"/>
          </p:cNvSpPr>
          <p:nvPr>
            <p:ph type="body" idx="1"/>
          </p:nvPr>
        </p:nvSpPr>
        <p:spPr>
          <a:xfrm>
            <a:off x="391886" y="1285250"/>
            <a:ext cx="7942500" cy="3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SzPts val="2400"/>
            </a:pPr>
            <a:r>
              <a:rPr lang="en-US" sz="2400" dirty="0"/>
              <a:t>A high-level semantic descriptions about various abandoned objects.</a:t>
            </a:r>
          </a:p>
          <a:p>
            <a:pPr marL="342900" lvl="0" indent="-342900" algn="just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Noto Sans Symbols"/>
              <a:buChar char="●"/>
            </a:pPr>
            <a:r>
              <a:rPr lang="en" sz="2400" dirty="0"/>
              <a:t>Better accuracy in detecting abandoned objects of complex environment with multiple moving objects.</a:t>
            </a:r>
            <a:endParaRPr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5"/>
          <p:cNvSpPr txBox="1">
            <a:spLocks noGrp="1"/>
          </p:cNvSpPr>
          <p:nvPr>
            <p:ph type="title"/>
          </p:nvPr>
        </p:nvSpPr>
        <p:spPr>
          <a:xfrm>
            <a:off x="592550" y="9679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Thank you for your time….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>
            <a:spLocks noGrp="1"/>
          </p:cNvSpPr>
          <p:nvPr>
            <p:ph type="body" idx="1"/>
          </p:nvPr>
        </p:nvSpPr>
        <p:spPr>
          <a:xfrm>
            <a:off x="1303800" y="1472675"/>
            <a:ext cx="7030500" cy="30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 dirty="0">
                <a:solidFill>
                  <a:srgbClr val="000000"/>
                </a:solidFill>
              </a:rPr>
              <a:t>Introduction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 dirty="0">
                <a:solidFill>
                  <a:srgbClr val="000000"/>
                </a:solidFill>
              </a:rPr>
              <a:t>Former researches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 dirty="0">
                <a:solidFill>
                  <a:srgbClr val="000000"/>
                </a:solidFill>
              </a:rPr>
              <a:t>Problem statement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 dirty="0">
                <a:solidFill>
                  <a:srgbClr val="000000"/>
                </a:solidFill>
              </a:rPr>
              <a:t>Objectives</a:t>
            </a: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 dirty="0">
                <a:solidFill>
                  <a:srgbClr val="000000"/>
                </a:solidFill>
              </a:rPr>
              <a:t>Aims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 dirty="0">
                <a:solidFill>
                  <a:srgbClr val="000000"/>
                </a:solidFill>
              </a:rPr>
              <a:t>System design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 dirty="0">
                <a:solidFill>
                  <a:srgbClr val="000000"/>
                </a:solidFill>
              </a:rPr>
              <a:t>Methodology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 dirty="0">
                <a:solidFill>
                  <a:srgbClr val="000000"/>
                </a:solidFill>
              </a:rPr>
              <a:t>Results and discussion</a:t>
            </a:r>
            <a:endParaRPr sz="2000" dirty="0">
              <a:solidFill>
                <a:srgbClr val="000000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 dirty="0">
                <a:solidFill>
                  <a:srgbClr val="000000"/>
                </a:solidFill>
              </a:rPr>
              <a:t>Future Development</a:t>
            </a:r>
            <a:endParaRPr sz="2000" dirty="0">
              <a:solidFill>
                <a:srgbClr val="000000"/>
              </a:solidFill>
            </a:endParaRPr>
          </a:p>
        </p:txBody>
      </p:sp>
      <p:sp>
        <p:nvSpPr>
          <p:cNvPr id="97" name="Google Shape;97;p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Outlines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8"/>
          <p:cNvSpPr txBox="1">
            <a:spLocks noGrp="1"/>
          </p:cNvSpPr>
          <p:nvPr>
            <p:ph type="title"/>
          </p:nvPr>
        </p:nvSpPr>
        <p:spPr>
          <a:xfrm>
            <a:off x="311700" y="159622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03" name="Google Shape;103;p28"/>
          <p:cNvSpPr txBox="1"/>
          <p:nvPr/>
        </p:nvSpPr>
        <p:spPr>
          <a:xfrm>
            <a:off x="311700" y="670356"/>
            <a:ext cx="7885244" cy="430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5425" marR="0" lvl="0" indent="-225425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●"/>
            </a:pPr>
            <a:r>
              <a:rPr lang="en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Intelligent video surveillance offers a promising solution to the problem of  dynamic visual surveillance.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5425" marR="0" lvl="0" indent="-225425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●"/>
            </a:pPr>
            <a:r>
              <a:rPr lang="en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Abandoned objects detection is one of the popular entities including every visual surveillance system.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5425" marR="0" lvl="0" indent="-225425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●"/>
            </a:pPr>
            <a:r>
              <a:rPr lang="en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very challenging to watch over the public places with crowds by security guards and identify the abandoned objects that have been left by a person.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5425" marR="0" lvl="0" indent="-225425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●"/>
            </a:pPr>
            <a:r>
              <a:rPr lang="en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proposed system is one of the interesting abandoned detections on video surveillance.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5425" marR="0" lvl="0" indent="-225425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●"/>
            </a:pPr>
            <a:r>
              <a:rPr lang="en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proposed system not only detects abandoned objects but also classifies the objects.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5425" marR="0" lvl="0" indent="-225425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●"/>
            </a:pPr>
            <a:r>
              <a:rPr lang="en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main objective of the system is to detect security-suspected objects such as bags, bo</a:t>
            </a:r>
            <a:r>
              <a:rPr lang="en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oks</a:t>
            </a:r>
            <a:r>
              <a:rPr lang="en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luggages and etc. in public area.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be694e112_0_2"/>
          <p:cNvSpPr txBox="1">
            <a:spLocks noGrp="1"/>
          </p:cNvSpPr>
          <p:nvPr>
            <p:ph type="title"/>
          </p:nvPr>
        </p:nvSpPr>
        <p:spPr>
          <a:xfrm>
            <a:off x="311700" y="3973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Sample unattended object</a:t>
            </a:r>
            <a:endParaRPr/>
          </a:p>
        </p:txBody>
      </p:sp>
      <p:pic>
        <p:nvPicPr>
          <p:cNvPr id="109" name="Google Shape;109;g6be694e112_0_2" descr="Image result for sample abandoned objec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9725"/>
            <a:ext cx="2561225" cy="213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6be694e112_0_2" descr="Image result for sample unattended objec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8380" y="1159725"/>
            <a:ext cx="2704570" cy="213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6be694e112_0_2" descr="Image result for unattended box in front of hours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9625" y="1159725"/>
            <a:ext cx="3204374" cy="213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Former researches</a:t>
            </a:r>
            <a:endParaRPr/>
          </a:p>
        </p:txBody>
      </p:sp>
      <p:graphicFrame>
        <p:nvGraphicFramePr>
          <p:cNvPr id="117" name="Google Shape;117;p6"/>
          <p:cNvGraphicFramePr/>
          <p:nvPr/>
        </p:nvGraphicFramePr>
        <p:xfrm>
          <a:off x="384188" y="1358925"/>
          <a:ext cx="8375625" cy="3142710"/>
        </p:xfrm>
        <a:graphic>
          <a:graphicData uri="http://schemas.openxmlformats.org/drawingml/2006/table">
            <a:tbl>
              <a:tblPr>
                <a:noFill/>
                <a:tableStyleId>{33EE1777-583F-45BB-9E64-E98B6A435C9E}</a:tableStyleId>
              </a:tblPr>
              <a:tblGrid>
                <a:gridCol w="49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2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5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3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3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1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No.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Author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Name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Methodology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Advantages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Disadvantages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9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1.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Devadeep Shyam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Alex Kot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Chinmayee Athalye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Abandoned Object Detection Using Pixel-Based Finite State Machine And</a:t>
                      </a:r>
                      <a:endParaRPr sz="14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Single Shot Multibox Detector(2018)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sViBe background modeling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Pixel-based Finite State Machine (PFSM)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Single Shot MultiBox Detector(SSD)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Efficient computation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Efficient removal of shadows from the foreground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Robust to illumination changes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 dirty="0"/>
                        <a:t>Fails when background and foreground objects have a similar texture and color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Cont’d</a:t>
            </a:r>
            <a:endParaRPr/>
          </a:p>
        </p:txBody>
      </p:sp>
      <p:graphicFrame>
        <p:nvGraphicFramePr>
          <p:cNvPr id="123" name="Google Shape;123;p7"/>
          <p:cNvGraphicFramePr/>
          <p:nvPr/>
        </p:nvGraphicFramePr>
        <p:xfrm>
          <a:off x="384188" y="1358925"/>
          <a:ext cx="8375625" cy="3356070"/>
        </p:xfrm>
        <a:graphic>
          <a:graphicData uri="http://schemas.openxmlformats.org/drawingml/2006/table">
            <a:tbl>
              <a:tblPr>
                <a:noFill/>
                <a:tableStyleId>{33EE1777-583F-45BB-9E64-E98B6A435C9E}</a:tableStyleId>
              </a:tblPr>
              <a:tblGrid>
                <a:gridCol w="49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2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5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3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3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1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No.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Author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Name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Methodology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Advantages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Disadvantages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9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2.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Meenal Bargath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Monika Verma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Ritika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Shalini Vishwakarma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Ruchi Biswas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Shailendra Singh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Abandoned Object Detection(2017)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Background Subtraction algorithm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Region of Interest (ROI)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Morphological Closing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Blob Analysis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Successful detection in the colour match of object and background.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Accurate decision making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Owner identification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 dirty="0"/>
                        <a:t>Not well creation for high-level semantic descriptions of the object actions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Cont’d</a:t>
            </a:r>
            <a:endParaRPr/>
          </a:p>
        </p:txBody>
      </p:sp>
      <p:graphicFrame>
        <p:nvGraphicFramePr>
          <p:cNvPr id="129" name="Google Shape;129;p8"/>
          <p:cNvGraphicFramePr/>
          <p:nvPr/>
        </p:nvGraphicFramePr>
        <p:xfrm>
          <a:off x="384188" y="1358925"/>
          <a:ext cx="8375625" cy="3569430"/>
        </p:xfrm>
        <a:graphic>
          <a:graphicData uri="http://schemas.openxmlformats.org/drawingml/2006/table">
            <a:tbl>
              <a:tblPr>
                <a:noFill/>
                <a:tableStyleId>{33EE1777-583F-45BB-9E64-E98B6A435C9E}</a:tableStyleId>
              </a:tblPr>
              <a:tblGrid>
                <a:gridCol w="49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2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5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3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3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1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No.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Author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Name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Methodology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Advantages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Disadvantages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9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3.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YingLi Tian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Rogerio Feris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Haowei Liu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Arun Humpapur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Ming-Ting Sun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Robust Detection of Abandoned and Removed</a:t>
                      </a:r>
                      <a:endParaRPr sz="14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Objects in Complex Surveillance Videos (2017)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Three Gaussian mixture models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A matching method based on the type of the static regions and user- defined parameters 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Shadow removal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Quick lighting change adaptation</a:t>
                      </a:r>
                      <a:endParaRPr sz="1400" u="none" strike="noStrike" cap="none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/>
                        <a:t>Well recognition about abandoned and removed</a:t>
                      </a:r>
                      <a:endParaRPr sz="1400" u="none" strike="noStrike" cap="none"/>
                    </a:p>
                    <a:p>
                      <a:pPr marL="457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/>
                        <a:t>objects.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 dirty="0"/>
                        <a:t>Limitation for small or occluded abandoned object</a:t>
                      </a:r>
                      <a:endParaRPr sz="1400" u="none" strike="noStrike" cap="none" dirty="0"/>
                    </a:p>
                    <a:p>
                      <a:pPr marL="457200" marR="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AutoNum type="arabicParenR"/>
                      </a:pPr>
                      <a:r>
                        <a:rPr lang="en" sz="1400" u="none" strike="noStrike" cap="none" dirty="0"/>
                        <a:t>False-alarm for adverse weather conditions</a:t>
                      </a:r>
                      <a:endParaRPr sz="14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35" name="Google Shape;135;p9"/>
          <p:cNvSpPr txBox="1">
            <a:spLocks noGrp="1"/>
          </p:cNvSpPr>
          <p:nvPr>
            <p:ph type="body" idx="1"/>
          </p:nvPr>
        </p:nvSpPr>
        <p:spPr>
          <a:xfrm>
            <a:off x="311700" y="1017801"/>
            <a:ext cx="8620800" cy="3739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>
                <a:solidFill>
                  <a:srgbClr val="FF0000"/>
                </a:solidFill>
              </a:rPr>
              <a:t>The problem is that abandoned object is undefined when any motion exists in camera sense.</a:t>
            </a:r>
          </a:p>
          <a:p>
            <a:pPr indent="-381000">
              <a:buSzPts val="2400"/>
            </a:pPr>
            <a:r>
              <a:rPr lang="en-US" sz="2400" u="none" strike="noStrike" cap="none" dirty="0">
                <a:solidFill>
                  <a:srgbClr val="FF0000"/>
                </a:solidFill>
              </a:rPr>
              <a:t>Failure happens when background and foreground objects have a similar texture and color.</a:t>
            </a:r>
          </a:p>
          <a:p>
            <a:pPr indent="-381000">
              <a:buSzPts val="2400"/>
            </a:pPr>
            <a:r>
              <a:rPr lang="en-US" sz="2400" u="none" strike="noStrike" cap="none" dirty="0">
                <a:solidFill>
                  <a:srgbClr val="FF0000"/>
                </a:solidFill>
              </a:rPr>
              <a:t>It doesn’t work well for high-level semantic descriptions of the object actions.</a:t>
            </a:r>
          </a:p>
          <a:p>
            <a:pPr indent="-381000">
              <a:buSzPts val="2400"/>
            </a:pPr>
            <a:r>
              <a:rPr lang="en-US" sz="2400" dirty="0"/>
              <a:t>S</a:t>
            </a:r>
            <a:r>
              <a:rPr lang="en-US" sz="2400" u="none" strike="noStrike" cap="none" dirty="0"/>
              <a:t>mall or occluded abandoned objects are limited</a:t>
            </a:r>
          </a:p>
          <a:p>
            <a:pPr indent="-381000">
              <a:buSzPts val="2400"/>
            </a:pPr>
            <a:r>
              <a:rPr lang="en-US" sz="2400" u="none" strike="noStrike" cap="none" dirty="0"/>
              <a:t>False-alarm rises up for adverse weather conditions</a:t>
            </a:r>
          </a:p>
          <a:p>
            <a:pPr indent="-381000">
              <a:buSzPts val="2400"/>
            </a:pPr>
            <a:endParaRPr lang="en-US" sz="2400" u="none" strike="noStrike" cap="none" dirty="0"/>
          </a:p>
          <a:p>
            <a:pPr indent="-381000">
              <a:buSzPts val="2400"/>
            </a:pPr>
            <a:endParaRPr lang="en-US" sz="2400" u="none" strike="noStrike" cap="none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en" sz="2400" dirty="0">
              <a:solidFill>
                <a:srgbClr val="FF0000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41" name="Google Shape;141;p10"/>
          <p:cNvSpPr txBox="1">
            <a:spLocks noGrp="1"/>
          </p:cNvSpPr>
          <p:nvPr>
            <p:ph type="body" idx="1"/>
          </p:nvPr>
        </p:nvSpPr>
        <p:spPr>
          <a:xfrm>
            <a:off x="661543" y="1017800"/>
            <a:ext cx="7030500" cy="3565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81000">
              <a:buSzPts val="2400"/>
            </a:pPr>
            <a:r>
              <a:rPr lang="en-US" sz="2400" dirty="0"/>
              <a:t>To define abandoned correctly if a person passed by the object without picking it up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>
                <a:solidFill>
                  <a:schemeClr val="bg2"/>
                </a:solidFill>
              </a:rPr>
              <a:t>To precisely detect only the target abandoned objects within a limited time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sz="24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721</Words>
  <Application>Microsoft Office PowerPoint</Application>
  <PresentationFormat>On-screen Show (16:9)</PresentationFormat>
  <Paragraphs>163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Noto Sans Symbols</vt:lpstr>
      <vt:lpstr>Roboto</vt:lpstr>
      <vt:lpstr>Times New Roman</vt:lpstr>
      <vt:lpstr>Arial</vt:lpstr>
      <vt:lpstr>Geometric</vt:lpstr>
      <vt:lpstr>Intelligent Surveillance Solution  for Suspected Abandon Objects</vt:lpstr>
      <vt:lpstr>Outlines</vt:lpstr>
      <vt:lpstr>Introduction</vt:lpstr>
      <vt:lpstr>Sample unattended object</vt:lpstr>
      <vt:lpstr>Former researches</vt:lpstr>
      <vt:lpstr>Cont’d</vt:lpstr>
      <vt:lpstr>Cont’d</vt:lpstr>
      <vt:lpstr>Problem statement</vt:lpstr>
      <vt:lpstr>Objectives</vt:lpstr>
      <vt:lpstr>Aims</vt:lpstr>
      <vt:lpstr>System design</vt:lpstr>
      <vt:lpstr>Methodology</vt:lpstr>
      <vt:lpstr>GMM Result for Background subtraction</vt:lpstr>
      <vt:lpstr>Kalman Filter Result for Object Tracking </vt:lpstr>
      <vt:lpstr>Results and Discussion</vt:lpstr>
      <vt:lpstr>Future Development</vt:lpstr>
      <vt:lpstr>Thank you for your time….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Surveillance Solution  for Suspected Abandon Objects</dc:title>
  <dc:creator>Zaw Lin Aung</dc:creator>
  <cp:lastModifiedBy>Su  Pyaw Lwin</cp:lastModifiedBy>
  <cp:revision>4</cp:revision>
  <dcterms:modified xsi:type="dcterms:W3CDTF">2020-09-08T17:16:19Z</dcterms:modified>
</cp:coreProperties>
</file>